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6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305" r:id="rId15"/>
    <p:sldId id="283" r:id="rId16"/>
    <p:sldId id="261" r:id="rId17"/>
    <p:sldId id="282" r:id="rId18"/>
    <p:sldId id="262" r:id="rId19"/>
    <p:sldId id="291" r:id="rId20"/>
    <p:sldId id="281" r:id="rId21"/>
    <p:sldId id="263" r:id="rId22"/>
    <p:sldId id="290" r:id="rId23"/>
    <p:sldId id="265" r:id="rId24"/>
    <p:sldId id="304" r:id="rId25"/>
    <p:sldId id="267" r:id="rId26"/>
    <p:sldId id="301" r:id="rId27"/>
    <p:sldId id="266" r:id="rId28"/>
    <p:sldId id="302" r:id="rId29"/>
    <p:sldId id="269" r:id="rId30"/>
    <p:sldId id="300" r:id="rId31"/>
    <p:sldId id="270" r:id="rId32"/>
    <p:sldId id="293" r:id="rId33"/>
    <p:sldId id="308" r:id="rId34"/>
    <p:sldId id="272" r:id="rId35"/>
    <p:sldId id="273" r:id="rId36"/>
    <p:sldId id="294" r:id="rId37"/>
    <p:sldId id="295" r:id="rId38"/>
    <p:sldId id="274" r:id="rId39"/>
    <p:sldId id="306" r:id="rId40"/>
    <p:sldId id="307" r:id="rId41"/>
    <p:sldId id="299" r:id="rId42"/>
    <p:sldId id="296" r:id="rId43"/>
    <p:sldId id="297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02F"/>
    <a:srgbClr val="00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5"/>
    <p:restoredTop sz="87991"/>
  </p:normalViewPr>
  <p:slideViewPr>
    <p:cSldViewPr snapToGrid="0" snapToObjects="1">
      <p:cViewPr varScale="1">
        <p:scale>
          <a:sx n="90" d="100"/>
          <a:sy n="90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05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tiff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microsoft.com/office/2007/relationships/hdphoto" Target="../media/hdphoto2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2.png"/><Relationship Id="rId4" Type="http://schemas.openxmlformats.org/officeDocument/2006/relationships/image" Target="../media/image1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2.png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4.tif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microsoft.com/office/2007/relationships/hdphoto" Target="../media/hdphoto3.wdp"/><Relationship Id="rId4" Type="http://schemas.openxmlformats.org/officeDocument/2006/relationships/image" Target="../media/image11.tiff"/><Relationship Id="rId9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github.com/mychan24/git_github_worksho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microsoft.com/office/2007/relationships/hdphoto" Target="../media/hdphoto3.wdp"/><Relationship Id="rId2" Type="http://schemas.openxmlformats.org/officeDocument/2006/relationships/hyperlink" Target="https://github.com/%3cusername%3e/git_github_worksh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8.png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11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4.svg"/><Relationship Id="rId3" Type="http://schemas.openxmlformats.org/officeDocument/2006/relationships/image" Target="../media/image24.tiff"/><Relationship Id="rId7" Type="http://schemas.openxmlformats.org/officeDocument/2006/relationships/image" Target="../media/image39.tiff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36.sv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11.tiff"/><Relationship Id="rId9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bookdown.site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971799"/>
          </a:xfrm>
        </p:spPr>
        <p:txBody>
          <a:bodyPr>
            <a:normAutofit/>
          </a:bodyPr>
          <a:lstStyle/>
          <a:p>
            <a:r>
              <a:rPr lang="en-US" sz="3200" dirty="0"/>
              <a:t>Git &amp; GitHub Workshop: 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latin typeface="Monaco" pitchFamily="2" charset="77"/>
              </a:rPr>
              <a:t>its not only for programmers (╯°□°)╯</a:t>
            </a:r>
            <a:r>
              <a:rPr lang="zh-TW" altLang="en-US" sz="2400" dirty="0">
                <a:latin typeface="Monaco" pitchFamily="2" charset="77"/>
              </a:rPr>
              <a:t>彡</a:t>
            </a:r>
            <a:r>
              <a:rPr lang="en-US" sz="2400" dirty="0">
                <a:latin typeface="Monaco" pitchFamily="2" charset="77"/>
              </a:rPr>
              <a:t>┻┻</a:t>
            </a:r>
            <a:endParaRPr lang="en-US" sz="3200" dirty="0">
              <a:latin typeface="Monaco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0117" y="5500867"/>
            <a:ext cx="8534400" cy="1357132"/>
          </a:xfrm>
        </p:spPr>
        <p:txBody>
          <a:bodyPr>
            <a:normAutofit/>
          </a:bodyPr>
          <a:lstStyle/>
          <a:p>
            <a:r>
              <a:rPr lang="en-US" dirty="0"/>
              <a:t>9.27.2019</a:t>
            </a:r>
          </a:p>
          <a:p>
            <a:endParaRPr lang="en-US" dirty="0"/>
          </a:p>
          <a:p>
            <a:r>
              <a:rPr lang="en-US" dirty="0"/>
              <a:t>Micaela Chan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33" y="3300585"/>
            <a:ext cx="2780235" cy="1160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317" y="2897532"/>
            <a:ext cx="5314904" cy="19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How this workshop works…hands on…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7610842" y="202289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48383"/>
            <a:ext cx="9184700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</a:t>
            </a:r>
            <a:r>
              <a:rPr lang="en-US" sz="2800" dirty="0" err="1"/>
              <a:t>powerpoint</a:t>
            </a:r>
            <a:r>
              <a:rPr lang="en-US" sz="2800" dirty="0"/>
              <a:t>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624084" y="13397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57" y="13397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404040"/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sz="2000" dirty="0"/>
          </a:p>
          <a:p>
            <a:r>
              <a:rPr lang="en-US" sz="2800" dirty="0"/>
              <a:t>Line break</a:t>
            </a:r>
          </a:p>
          <a:p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”Shady Whale"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0B884-6BDF-7645-B7B0-17689AEFC742}"/>
              </a:ext>
            </a:extLst>
          </p:cNvPr>
          <p:cNvGrpSpPr/>
          <p:nvPr/>
        </p:nvGrpSpPr>
        <p:grpSpPr>
          <a:xfrm>
            <a:off x="1183132" y="3521340"/>
            <a:ext cx="8295464" cy="1221143"/>
            <a:chOff x="1183132" y="3662219"/>
            <a:chExt cx="8295464" cy="122114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D240B20-98D5-0D42-B0FB-AF83A15E84F2}"/>
                </a:ext>
              </a:extLst>
            </p:cNvPr>
            <p:cNvSpPr/>
            <p:nvPr/>
          </p:nvSpPr>
          <p:spPr>
            <a:xfrm>
              <a:off x="1183132" y="3687274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input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E77E9B0-8014-A247-B318-860026B42313}"/>
                </a:ext>
              </a:extLst>
            </p:cNvPr>
            <p:cNvSpPr/>
            <p:nvPr/>
          </p:nvSpPr>
          <p:spPr>
            <a:xfrm>
              <a:off x="1183132" y="4291549"/>
              <a:ext cx="6684728" cy="583275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Monaco" pitchFamily="2" charset="77"/>
                </a:rPr>
                <a:t>&gt; </a:t>
              </a:r>
              <a:r>
                <a:rPr lang="en-US" sz="2000" dirty="0">
                  <a:latin typeface="Monaco" pitchFamily="2" charset="77"/>
                </a:rPr>
                <a:t>git config --global </a:t>
              </a:r>
              <a:r>
                <a:rPr lang="en-US" sz="2000" dirty="0" err="1">
                  <a:latin typeface="Monaco" pitchFamily="2" charset="77"/>
                </a:rPr>
                <a:t>core.autocrlf</a:t>
              </a:r>
              <a:r>
                <a:rPr lang="en-US" sz="2000" dirty="0">
                  <a:latin typeface="Monaco" pitchFamily="2" charset="77"/>
                </a:rPr>
                <a:t> true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931626-9A16-8147-8DA6-003928799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2770" y="3662220"/>
              <a:ext cx="587201" cy="5872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17CAD8-2C52-0447-B816-9DD77832B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4881" y="3662219"/>
              <a:ext cx="713715" cy="71371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B58354-C36F-F04C-98CA-6AA117BEE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2769" y="4296161"/>
              <a:ext cx="587201" cy="587201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5421166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</p:spTree>
    <p:extLst>
      <p:ext uri="{BB962C8B-B14F-4D97-AF65-F5344CB8AC3E}">
        <p14:creationId xmlns:p14="http://schemas.microsoft.com/office/powerpoint/2010/main" val="224340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88" y="2865259"/>
            <a:ext cx="2279957" cy="3654287"/>
            <a:chOff x="9818388" y="2865259"/>
            <a:chExt cx="2279957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10569285" y="2865259"/>
              <a:ext cx="15290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/>
            <p:nvPr/>
          </p:nvCxnSpPr>
          <p:spPr>
            <a:xfrm flipH="1">
              <a:off x="11260107" y="3491962"/>
              <a:ext cx="147415" cy="32948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, and check the status of git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1" y="4898064"/>
            <a:ext cx="6454037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01" y="1190337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87795A-FBC2-8345-8EF7-D4FC6473AB91}"/>
              </a:ext>
            </a:extLst>
          </p:cNvPr>
          <p:cNvGrpSpPr/>
          <p:nvPr/>
        </p:nvGrpSpPr>
        <p:grpSpPr>
          <a:xfrm>
            <a:off x="347326" y="2990335"/>
            <a:ext cx="5474431" cy="3077722"/>
            <a:chOff x="347326" y="86498"/>
            <a:chExt cx="5474431" cy="3077722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B731646-07B1-F842-8E64-4E8BF1FE0891}"/>
                </a:ext>
              </a:extLst>
            </p:cNvPr>
            <p:cNvSpPr/>
            <p:nvPr/>
          </p:nvSpPr>
          <p:spPr>
            <a:xfrm>
              <a:off x="347326" y="1395470"/>
              <a:ext cx="5474431" cy="1768750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git add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Tells git which changes you want to track.</a:t>
              </a:r>
            </a:p>
            <a:p>
              <a:endParaRPr lang="en-US" sz="2000" dirty="0">
                <a:solidFill>
                  <a:srgbClr val="333333"/>
                </a:solidFill>
                <a:latin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Formally, this is call adding a file to the </a:t>
              </a:r>
              <a:r>
                <a:rPr lang="en-US" sz="2000" b="1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“index/staging area”.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776ABFB-B553-D94D-8956-ED3484DE1E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616" y="86498"/>
              <a:ext cx="518984" cy="10159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0D42A9-7A31-F743-9EAD-792A494D3543}"/>
              </a:ext>
            </a:extLst>
          </p:cNvPr>
          <p:cNvGrpSpPr/>
          <p:nvPr/>
        </p:nvGrpSpPr>
        <p:grpSpPr>
          <a:xfrm>
            <a:off x="6800760" y="2990335"/>
            <a:ext cx="5240465" cy="3605340"/>
            <a:chOff x="6788403" y="218433"/>
            <a:chExt cx="5240465" cy="360534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ABB2FD1-C40D-064B-BBCB-38BC810DC7E9}"/>
                </a:ext>
              </a:extLst>
            </p:cNvPr>
            <p:cNvSpPr/>
            <p:nvPr/>
          </p:nvSpPr>
          <p:spPr>
            <a:xfrm>
              <a:off x="6788403" y="1408627"/>
              <a:ext cx="5240465" cy="2415146"/>
            </a:xfrm>
            <a:prstGeom prst="roundRect">
              <a:avLst>
                <a:gd name="adj" fmla="val 7524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2400" b="1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git commit</a:t>
              </a:r>
              <a:r>
                <a:rPr lang="en-US" sz="2400" dirty="0">
                  <a:solidFill>
                    <a:srgbClr val="333333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: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Tell git to document the changes you “added” (i.e., the files in the staging area)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Mandatory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commit message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that you </a:t>
              </a:r>
              <a:r>
                <a: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must provide</a:t>
              </a:r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to explain what changes were made.</a:t>
              </a:r>
              <a:endParaRPr lang="en-US" sz="20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72CF42D-0964-0E4F-A4E2-92BC053C1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5368" y="218433"/>
              <a:ext cx="500534" cy="9686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6454037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7422102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341081"/>
            <a:ext cx="7370043" cy="166399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”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6" y="2376377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6" y="4461301"/>
            <a:ext cx="7370043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C2A1FAF-98AE-8845-8C1F-78EB7CFA1D60}"/>
              </a:ext>
            </a:extLst>
          </p:cNvPr>
          <p:cNvSpPr/>
          <p:nvPr/>
        </p:nvSpPr>
        <p:spPr>
          <a:xfrm>
            <a:off x="8475846" y="5083304"/>
            <a:ext cx="3533359" cy="1392865"/>
          </a:xfrm>
          <a:prstGeom prst="roundRect">
            <a:avLst>
              <a:gd name="adj" fmla="val 30488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33333"/>
                </a:solidFill>
                <a:latin typeface="Helvetica Neue" panose="02000503000000020004" pitchFamily="2" charset="0"/>
              </a:rPr>
              <a:t>HEAD~1 can be replaced with the specific identifier of a commit. Use git log to check</a:t>
            </a:r>
          </a:p>
        </p:txBody>
      </p:sp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0" y="2408381"/>
            <a:ext cx="7370043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GitHub Desktop (free)</a:t>
            </a:r>
          </a:p>
          <a:p>
            <a:r>
              <a:rPr lang="en-US" sz="2400" dirty="0" err="1"/>
              <a:t>Sourcetree</a:t>
            </a:r>
            <a:r>
              <a:rPr lang="en-US" sz="2400" dirty="0"/>
              <a:t> (free)</a:t>
            </a:r>
          </a:p>
          <a:p>
            <a:r>
              <a:rPr lang="en-US" sz="2400" dirty="0" err="1"/>
              <a:t>GitKraken</a:t>
            </a:r>
            <a:r>
              <a:rPr lang="en-US" sz="2400" dirty="0"/>
              <a:t> (free/$)</a:t>
            </a:r>
          </a:p>
          <a:p>
            <a:r>
              <a:rPr lang="en-US" sz="2400" dirty="0"/>
              <a:t>Tower ($$$)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449" y="1353770"/>
            <a:ext cx="7789091" cy="48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0"/>
            <a:ext cx="11814383" cy="68579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  <a:p>
            <a:pPr marL="0" indent="0" algn="ctr">
              <a:buNone/>
            </a:pPr>
            <a:r>
              <a:rPr lang="en-US" dirty="0"/>
              <a:t>GitHub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077" y="5110852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911927"/>
            <a:ext cx="11814383" cy="49460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If you don’t already have a GitHub account, please come back early and sign-up for at </a:t>
            </a:r>
            <a:r>
              <a:rPr lang="en-US" b="1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GitHub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311903"/>
          </a:xfrm>
        </p:spPr>
        <p:txBody>
          <a:bodyPr/>
          <a:lstStyle/>
          <a:p>
            <a:pPr marL="914400" lvl="2" indent="0" algn="ctr">
              <a:buNone/>
            </a:pPr>
            <a:r>
              <a:rPr lang="en-US" sz="3200" b="1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49" y="1434842"/>
            <a:ext cx="5403273" cy="200281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236720" y="4074871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70930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3)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7869CF-D5A8-9A45-B86A-90661F840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1" y="1994909"/>
            <a:ext cx="4432300" cy="993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A70AF9-AA7A-4247-82F9-80C27D3C8874}"/>
              </a:ext>
            </a:extLst>
          </p:cNvPr>
          <p:cNvGrpSpPr/>
          <p:nvPr/>
        </p:nvGrpSpPr>
        <p:grpSpPr>
          <a:xfrm>
            <a:off x="419245" y="1994909"/>
            <a:ext cx="5219555" cy="2633684"/>
            <a:chOff x="63645" y="1544616"/>
            <a:chExt cx="5219555" cy="26336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D12C58-80DE-CB4E-B507-6BF7177D20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8136" b="15714"/>
            <a:stretch/>
          </p:blipFill>
          <p:spPr>
            <a:xfrm>
              <a:off x="63645" y="1544616"/>
              <a:ext cx="5219555" cy="263368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771131C-6AD0-7A4C-9259-E0D3CFBA452F}"/>
                </a:ext>
              </a:extLst>
            </p:cNvPr>
            <p:cNvCxnSpPr/>
            <p:nvPr/>
          </p:nvCxnSpPr>
          <p:spPr>
            <a:xfrm flipH="1">
              <a:off x="774700" y="3378200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FBDED4-9AE0-8440-B3C4-778275B59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38" t="52316" r="34396" b="20207"/>
            <a:stretch/>
          </p:blipFill>
          <p:spPr>
            <a:xfrm>
              <a:off x="2616200" y="3203575"/>
              <a:ext cx="2578100" cy="273050"/>
            </a:xfrm>
            <a:prstGeom prst="rect">
              <a:avLst/>
            </a:prstGeom>
          </p:spPr>
        </p:pic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5C3D25B-67CE-D24B-9594-07CA1C6AA819}"/>
              </a:ext>
            </a:extLst>
          </p:cNvPr>
          <p:cNvSpPr txBox="1">
            <a:spLocks/>
          </p:cNvSpPr>
          <p:nvPr/>
        </p:nvSpPr>
        <p:spPr>
          <a:xfrm>
            <a:off x="-1" y="1300931"/>
            <a:ext cx="6362701" cy="61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1) Click Emails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007A2B2-386D-624D-8A08-23D978187CA4}"/>
              </a:ext>
            </a:extLst>
          </p:cNvPr>
          <p:cNvSpPr txBox="1">
            <a:spLocks/>
          </p:cNvSpPr>
          <p:nvPr/>
        </p:nvSpPr>
        <p:spPr>
          <a:xfrm>
            <a:off x="6146801" y="1296779"/>
            <a:ext cx="5829301" cy="61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/>
              <a:t>2) Enter email you used for </a:t>
            </a:r>
            <a:r>
              <a:rPr lang="en-US" sz="2800" dirty="0" err="1"/>
              <a:t>workdir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6739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2"/>
              </a:rPr>
              <a:t>https://github.com/&lt;your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936" y="3257550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836" y="3916026"/>
            <a:ext cx="1905000" cy="533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b="1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1943100" cy="2237765"/>
            <a:chOff x="6461504" y="4046220"/>
            <a:chExt cx="1943100" cy="223776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6803148" y="5609615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  <a:stCxn id="11" idx="0"/>
              <a:endCxn id="6" idx="2"/>
            </p:cNvCxnSpPr>
            <p:nvPr/>
          </p:nvCxnSpPr>
          <p:spPr>
            <a:xfrm flipV="1">
              <a:off x="7208913" y="5154930"/>
              <a:ext cx="224141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070849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Add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down/up-load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and modifications to a remote repository.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9D13C-52D3-D143-8DFE-7BE46880E1DC}"/>
              </a:ext>
            </a:extLst>
          </p:cNvPr>
          <p:cNvGrpSpPr/>
          <p:nvPr/>
        </p:nvGrpSpPr>
        <p:grpSpPr>
          <a:xfrm>
            <a:off x="6479807" y="3265301"/>
            <a:ext cx="5870442" cy="1921093"/>
            <a:chOff x="6479807" y="3265301"/>
            <a:chExt cx="5870442" cy="19210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C8F265-304C-5D42-B7F1-92B698733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898192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C16E208-2564-C74F-BE95-07CCFF6555F2}"/>
              </a:ext>
            </a:extLst>
          </p:cNvPr>
          <p:cNvGrpSpPr/>
          <p:nvPr/>
        </p:nvGrpSpPr>
        <p:grpSpPr>
          <a:xfrm>
            <a:off x="347348" y="2786384"/>
            <a:ext cx="5870442" cy="1921093"/>
            <a:chOff x="347348" y="2786384"/>
            <a:chExt cx="5870442" cy="192109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C799F7B-8500-7B4F-905B-920795CF1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380383" y="2786384"/>
              <a:ext cx="3837407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/>
            <p:nvPr/>
          </p:nvCxnSpPr>
          <p:spPr>
            <a:xfrm flipV="1">
              <a:off x="1885301" y="3675874"/>
              <a:ext cx="764771" cy="176239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GitHub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11121332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your_username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GitHub!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0B27DF-82AE-B946-815A-1796AA441264}"/>
              </a:ext>
            </a:extLst>
          </p:cNvPr>
          <p:cNvGrpSpPr/>
          <p:nvPr/>
        </p:nvGrpSpPr>
        <p:grpSpPr>
          <a:xfrm>
            <a:off x="8145392" y="3658892"/>
            <a:ext cx="3043758" cy="2572656"/>
            <a:chOff x="8145392" y="3658892"/>
            <a:chExt cx="3043758" cy="25726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C6B547-AE7D-7446-8AFF-68F4C611E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219006" y="3658892"/>
              <a:ext cx="2970144" cy="1100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45392" y="5130614"/>
              <a:ext cx="1100934" cy="1100934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8147282">
              <a:off x="8987163" y="4545975"/>
              <a:ext cx="442968" cy="63839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clone &amp; fork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F45EC15-0719-9B4C-8DCA-E8FB200C8823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89778" y="5156449"/>
            <a:chExt cx="4685952" cy="137583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35CB3-25A4-8E4C-9558-E86194716A2F}"/>
                </a:ext>
              </a:extLst>
            </p:cNvPr>
            <p:cNvGrpSpPr/>
            <p:nvPr/>
          </p:nvGrpSpPr>
          <p:grpSpPr>
            <a:xfrm>
              <a:off x="6546945" y="5671211"/>
              <a:ext cx="4361124" cy="755776"/>
              <a:chOff x="6380021" y="4793893"/>
              <a:chExt cx="4361124" cy="75577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970ABF6-F536-D24B-A033-9E4BEEBDE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6380021" y="4797554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F9BA1AD1-E8C4-1B48-ADFF-9855D9E37F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399997" y="4991508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49E6326-6EA1-164D-9405-5A7226222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712059" y="4793893"/>
                <a:ext cx="2029086" cy="752115"/>
              </a:xfrm>
              <a:prstGeom prst="rect">
                <a:avLst/>
              </a:prstGeom>
            </p:spPr>
          </p:pic>
        </p:grp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89778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GitHub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GitHub repository into your GitHub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A74EE2-FE7F-5B40-90FF-9AE659AA7E83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7658F05-697C-7043-B1BE-C2F6786BBC4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29871" y="5506882"/>
                <a:ext cx="2327150" cy="752115"/>
                <a:chOff x="8130865" y="2454285"/>
                <a:chExt cx="4401106" cy="1422400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3D52CE8-E249-A24A-9EF4-1998F96EE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8130865" y="2454285"/>
                  <a:ext cx="3837407" cy="1422400"/>
                </a:xfrm>
                <a:prstGeom prst="rect">
                  <a:avLst/>
                </a:prstGeom>
              </p:spPr>
            </p:pic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39DDAF14-2DA7-0248-8438-9C69C4C2A3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959658" y="2828015"/>
                  <a:ext cx="572313" cy="824806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GitHub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https://github.com/mychan24/git_github_workshop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GitHub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59" y="3037413"/>
            <a:ext cx="1039915" cy="52795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391030-5EC7-684E-AC3E-76FD33454044}"/>
              </a:ext>
            </a:extLst>
          </p:cNvPr>
          <p:cNvGrpSpPr>
            <a:grpSpLocks noChangeAspect="1"/>
          </p:cNvGrpSpPr>
          <p:nvPr/>
        </p:nvGrpSpPr>
        <p:grpSpPr>
          <a:xfrm>
            <a:off x="8714665" y="1186679"/>
            <a:ext cx="3477335" cy="602617"/>
            <a:chOff x="6549730" y="5671211"/>
            <a:chExt cx="4361124" cy="75577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7BE9788-F224-EC4F-9EFE-5260B89F5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549730" y="5674872"/>
              <a:ext cx="2029086" cy="752115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68DC22-72C4-BC47-8EEA-CA819BD8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881768" y="5671211"/>
              <a:ext cx="2029086" cy="7521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https://github.com/&lt;username&gt;/git_github_workshop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	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This is often how collaboration starts through GitHub.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3846FD-FC9B-8C42-A660-D21EF3D52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48" y="2653217"/>
            <a:ext cx="2316484" cy="4572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628B3-3405-DC43-AD80-90EF67088EE6}"/>
              </a:ext>
            </a:extLst>
          </p:cNvPr>
          <p:cNvGrpSpPr/>
          <p:nvPr/>
        </p:nvGrpSpPr>
        <p:grpSpPr>
          <a:xfrm>
            <a:off x="9101138" y="1256274"/>
            <a:ext cx="2671763" cy="610977"/>
            <a:chOff x="8901113" y="3050597"/>
            <a:chExt cx="2671763" cy="6109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EC7F3D6-EA1E-8F49-B7BD-C6B681A49E2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01113" y="3050597"/>
              <a:ext cx="1873117" cy="605375"/>
              <a:chOff x="1112151" y="5671211"/>
              <a:chExt cx="2327150" cy="7521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3AC2D45-68D4-7E4C-87D8-048F120A20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112151" y="5671211"/>
                <a:ext cx="2029086" cy="752115"/>
              </a:xfrm>
              <a:prstGeom prst="rect">
                <a:avLst/>
              </a:prstGeom>
            </p:spPr>
          </p:pic>
          <p:sp>
            <p:nvSpPr>
              <p:cNvPr id="19" name="Right Arrow 18">
                <a:extLst>
                  <a:ext uri="{FF2B5EF4-FFF2-40B4-BE49-F238E27FC236}">
                    <a16:creationId xmlns:a16="http://schemas.microsoft.com/office/drawing/2014/main" id="{F2668D0F-B7E6-244A-89DF-7B52F3F00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36682" y="5868826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982728" y="3071426"/>
              <a:ext cx="590148" cy="590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283236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b="1" dirty="0"/>
              <a:t>(i.e., yourself in another directory)</a:t>
            </a: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GitHub account’s </a:t>
            </a:r>
            <a:r>
              <a:rPr lang="en-US" sz="2400" dirty="0" err="1"/>
              <a:t>workdir</a:t>
            </a:r>
            <a:r>
              <a:rPr lang="en-US" sz="2400" dirty="0"/>
              <a:t> repository: </a:t>
            </a:r>
            <a:r>
              <a:rPr lang="en-US" sz="2400" u="sng" dirty="0">
                <a:solidFill>
                  <a:srgbClr val="0000FF"/>
                </a:solidFill>
              </a:rPr>
              <a:t>https://</a:t>
            </a:r>
            <a:r>
              <a:rPr lang="en-US" sz="2400" u="sng" dirty="0" err="1">
                <a:solidFill>
                  <a:srgbClr val="0000FF"/>
                </a:solidFill>
              </a:rPr>
              <a:t>github.com</a:t>
            </a:r>
            <a:r>
              <a:rPr lang="en-US" sz="2400" u="sng" dirty="0">
                <a:solidFill>
                  <a:srgbClr val="0000FF"/>
                </a:solidFill>
              </a:rPr>
              <a:t>/&lt;username&gt;/</a:t>
            </a:r>
            <a:r>
              <a:rPr lang="en-US" sz="2400" u="sng" dirty="0" err="1">
                <a:solidFill>
                  <a:srgbClr val="0000FF"/>
                </a:solidFill>
              </a:rPr>
              <a:t>workdir</a:t>
            </a:r>
            <a:endParaRPr lang="en-US" sz="2400" u="sng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382820" y="4137569"/>
            <a:ext cx="9764091" cy="82714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https://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workdir.git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4603433" y="4755321"/>
            <a:ext cx="3640126" cy="1374145"/>
            <a:chOff x="4769713" y="4053191"/>
            <a:chExt cx="3640126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3640126" cy="532917"/>
            </a:xfrm>
            <a:prstGeom prst="roundRect">
              <a:avLst/>
            </a:prstGeom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sure this is your username!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9946886" y="5024145"/>
            <a:ext cx="2256738" cy="1801875"/>
            <a:chOff x="8138655" y="2650072"/>
            <a:chExt cx="3837407" cy="3063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376702D-7648-D44E-B871-E0EDE50E4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DD6C9-14F8-D748-ABAC-44D20E83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534" y="2628380"/>
            <a:ext cx="23164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GitHub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GitHub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2BC94-B943-1D4D-82B8-6B5F6527B51D}"/>
              </a:ext>
            </a:extLst>
          </p:cNvPr>
          <p:cNvGrpSpPr>
            <a:grpSpLocks noChangeAspect="1"/>
          </p:cNvGrpSpPr>
          <p:nvPr/>
        </p:nvGrpSpPr>
        <p:grpSpPr>
          <a:xfrm>
            <a:off x="9935896" y="4965758"/>
            <a:ext cx="2256103" cy="1801368"/>
            <a:chOff x="8138655" y="2650072"/>
            <a:chExt cx="3837407" cy="306394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A41854-5ACC-5640-8AAC-325030CFE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8655" y="2650072"/>
              <a:ext cx="3837407" cy="1422400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977BFC-B774-6E43-9D4A-6CCA572DF48A}"/>
              </a:ext>
            </a:extLst>
          </p:cNvPr>
          <p:cNvGrpSpPr/>
          <p:nvPr/>
        </p:nvGrpSpPr>
        <p:grpSpPr>
          <a:xfrm>
            <a:off x="4449194" y="1556087"/>
            <a:ext cx="2970144" cy="2028361"/>
            <a:chOff x="4449194" y="1556087"/>
            <a:chExt cx="2970144" cy="20283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C66E9A9-AE26-C04F-843B-89EFEB20A27A}"/>
                </a:ext>
              </a:extLst>
            </p:cNvPr>
            <p:cNvGrpSpPr/>
            <p:nvPr/>
          </p:nvGrpSpPr>
          <p:grpSpPr>
            <a:xfrm>
              <a:off x="4449194" y="1556087"/>
              <a:ext cx="2970144" cy="2028361"/>
              <a:chOff x="4738834" y="2412833"/>
              <a:chExt cx="2970144" cy="20283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09F19A9-A2D8-9E42-BBA0-486EC3547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738834" y="2412833"/>
                <a:ext cx="2970144" cy="1100934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23906" y="3258009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GitHub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B976990-B6B7-244E-9A96-EF8E97C494D4}"/>
              </a:ext>
            </a:extLst>
          </p:cNvPr>
          <p:cNvSpPr/>
          <p:nvPr/>
        </p:nvSpPr>
        <p:spPr>
          <a:xfrm>
            <a:off x="3717633" y="2447074"/>
            <a:ext cx="3708167" cy="567805"/>
          </a:xfrm>
          <a:prstGeom prst="round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Fetch does not change the files in your directory!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GitHub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GitHub)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4301B2-D9F0-274B-80B9-9A209C9E57D1}"/>
              </a:ext>
            </a:extLst>
          </p:cNvPr>
          <p:cNvGrpSpPr>
            <a:grpSpLocks noChangeAspect="1"/>
          </p:cNvGrpSpPr>
          <p:nvPr/>
        </p:nvGrpSpPr>
        <p:grpSpPr>
          <a:xfrm>
            <a:off x="3336001" y="2688285"/>
            <a:ext cx="6275768" cy="3189269"/>
            <a:chOff x="1983282" y="1352887"/>
            <a:chExt cx="8607126" cy="43740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4900146" y="3381248"/>
              <a:ext cx="1800460" cy="1559090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1983282" y="4055762"/>
              <a:ext cx="2955735" cy="1609745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20067" y="4055762"/>
              <a:ext cx="3770341" cy="1671162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4449194" y="1352887"/>
              <a:ext cx="2970144" cy="2028361"/>
              <a:chOff x="4449194" y="1556087"/>
              <a:chExt cx="2970144" cy="2028361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C66E9A9-AE26-C04F-843B-89EFEB20A27A}"/>
                  </a:ext>
                </a:extLst>
              </p:cNvPr>
              <p:cNvGrpSpPr/>
              <p:nvPr/>
            </p:nvGrpSpPr>
            <p:grpSpPr>
              <a:xfrm>
                <a:off x="4449194" y="1556087"/>
                <a:ext cx="2970144" cy="2028361"/>
                <a:chOff x="4738834" y="2412833"/>
                <a:chExt cx="2970144" cy="2028361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809F19A9-A2D8-9E42-BBA0-486EC35473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4738834" y="2412833"/>
                  <a:ext cx="2970144" cy="1100934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1AEB918-A5BA-6D4F-AA8A-F432FB3166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23906" y="3258009"/>
                  <a:ext cx="0" cy="118318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merge</a:t>
            </a:r>
            <a:r>
              <a:rPr lang="en-US" dirty="0"/>
              <a:t>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48AC42B-D02D-A842-A061-21F92FD89B9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1F9928-5C46-5344-B797-4312018B59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B1BE619-9B5A-384C-9341-360D359B5AC4}"/>
              </a:ext>
            </a:extLst>
          </p:cNvPr>
          <p:cNvGrpSpPr>
            <a:grpSpLocks noChangeAspect="1"/>
          </p:cNvGrpSpPr>
          <p:nvPr/>
        </p:nvGrpSpPr>
        <p:grpSpPr>
          <a:xfrm>
            <a:off x="9922481" y="1215947"/>
            <a:ext cx="2427732" cy="1364381"/>
            <a:chOff x="7239833" y="3265301"/>
            <a:chExt cx="5110416" cy="287204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39833" y="4714945"/>
              <a:ext cx="1422400" cy="1422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8649844-D1C6-6A46-993C-1DDB4A956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512842" y="3265301"/>
              <a:ext cx="3837407" cy="1422400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8476561" y="4240469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b="1" dirty="0"/>
              <a:t>BONUS: Truly Collaborating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71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Add collaborators in your GitHub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7FCDDB9-2E8D-374D-9DD2-E266C149CD54}"/>
              </a:ext>
            </a:extLst>
          </p:cNvPr>
          <p:cNvGrpSpPr/>
          <p:nvPr/>
        </p:nvGrpSpPr>
        <p:grpSpPr>
          <a:xfrm>
            <a:off x="7569044" y="5883306"/>
            <a:ext cx="4506352" cy="862016"/>
            <a:chOff x="7396030" y="4925059"/>
            <a:chExt cx="4506352" cy="862016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FAD0A7A-DAB3-B843-A67F-7622648738FA}"/>
                </a:ext>
              </a:extLst>
            </p:cNvPr>
            <p:cNvSpPr/>
            <p:nvPr/>
          </p:nvSpPr>
          <p:spPr>
            <a:xfrm>
              <a:off x="7396030" y="5146995"/>
              <a:ext cx="4506352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 original owner of the repository can review your changes before incorporating it 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313906-284A-DB4A-81C6-43F2C8969538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9649206" y="4925059"/>
              <a:ext cx="262890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11BABB-A311-0E4C-A322-534CA8AF9833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383444-B454-4E44-8CFE-C2515799CCF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DC20636C-19BB-8945-966A-59845AFBA55F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C74910-C21C-754D-9972-C9F25EC201B0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CE1D11A-DFB3-3F4C-B8E7-C5EA6626D81A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94FFD8-8BF6-1249-9532-1C594F0F6B4A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96581" y="2890195"/>
            <a:chExt cx="3091437" cy="195212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5F95EC0-963E-554E-9290-E6F10AA5A1BD}"/>
                </a:ext>
              </a:extLst>
            </p:cNvPr>
            <p:cNvGrpSpPr/>
            <p:nvPr/>
          </p:nvGrpSpPr>
          <p:grpSpPr>
            <a:xfrm>
              <a:off x="6253378" y="2890195"/>
              <a:ext cx="2834640" cy="1952127"/>
              <a:chOff x="6564274" y="2890195"/>
              <a:chExt cx="2834640" cy="19521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A4D30F-31F2-4348-9E09-2AF3109C7F13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618209" cy="1260490"/>
                <a:chOff x="6736744" y="2890195"/>
                <a:chExt cx="2618209" cy="1260490"/>
              </a:xfrm>
            </p:grpSpPr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0EB1ED11-1BB5-5F41-A088-CDF967F30BB4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9C79FA62-2C21-9E4C-B41D-7D9D45E0C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3C69C515-8063-1A49-95A4-2E3260D7D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7607644" y="2906836"/>
                  <a:ext cx="1747309" cy="647670"/>
                </a:xfrm>
                <a:prstGeom prst="rect">
                  <a:avLst/>
                </a:prstGeom>
              </p:spPr>
            </p:pic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3EBFECF0-614C-7F4B-862F-E851E3853D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BCA15E-42B2-634F-8357-BBE4F4DF4646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GitHub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5930E5D-E0B6-3A44-B71A-8E1DD9E0A295}"/>
                </a:ext>
              </a:extLst>
            </p:cNvPr>
            <p:cNvCxnSpPr>
              <a:cxnSpLocks/>
            </p:cNvCxnSpPr>
            <p:nvPr/>
          </p:nvCxnSpPr>
          <p:spPr>
            <a:xfrm>
              <a:off x="5996581" y="355758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BC7D6A3-C072-4F4B-B37E-C70F480271B8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C48DC98-A396-134E-9B13-9D8451F7E85E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650898B-E0DA-AD43-99EF-AE0BA1EAC969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670465C-13EC-4C42-A01F-217DB66884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95DC4265-E0A2-994B-8F08-ACE56AA926A1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F60BA42-8CFB-4C4C-9E91-6ABB58A6A956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pull request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11751A0-03DD-F647-8B64-34B503E25DA3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14F8CBD3-4531-F140-B00A-D8FAA327E783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2. Using pull request (advance)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AB53C9-C50D-BB45-B4EC-32E0110A90A0}"/>
              </a:ext>
            </a:extLst>
          </p:cNvPr>
          <p:cNvGrpSpPr/>
          <p:nvPr/>
        </p:nvGrpSpPr>
        <p:grpSpPr>
          <a:xfrm>
            <a:off x="1357389" y="1838315"/>
            <a:ext cx="9212639" cy="1216837"/>
            <a:chOff x="1357389" y="1838315"/>
            <a:chExt cx="9212639" cy="121683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985E3CC-1B9B-0149-9300-C198B841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57389" y="1838740"/>
              <a:ext cx="1721338" cy="121641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D7A392DE-5DB8-8B4D-BF58-D81CF5676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07509" y="1838315"/>
              <a:ext cx="7162519" cy="121683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5A207EC-7821-914B-B2CA-844C0C8D69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752A4F1-0A7C-7541-BF2A-547B2AAEE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D48CB3-85DC-374F-A70D-5A4EA1D876D2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660728-3BDE-394C-BDC0-0186AFF757D1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&amp; clone a repo on GitHub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5274C5D4-EDF5-9A4A-BAC8-99F8EBDC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805F-1878-E94E-8243-052A084E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29270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b="1" dirty="0"/>
              <a:t>Email Setting in real life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3990635"/>
            <a:ext cx="11928392" cy="123567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609600" y="1655964"/>
            <a:ext cx="11264900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08875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Resolving conflicts</a:t>
            </a:r>
          </a:p>
          <a:p>
            <a:r>
              <a:rPr lang="en-US" dirty="0"/>
              <a:t>Reverting to a previous commit</a:t>
            </a:r>
          </a:p>
          <a:p>
            <a:r>
              <a:rPr lang="en-US" dirty="0"/>
              <a:t>Branching</a:t>
            </a:r>
          </a:p>
          <a:p>
            <a:r>
              <a:rPr lang="en-US" dirty="0"/>
              <a:t>Stashing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72E-F835-3B44-AE33-BC40AD752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04" y="2739793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918" y="609871"/>
            <a:ext cx="2412162" cy="1806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AEE7B-03E1-5045-849B-7F757A78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42551"/>
          </a:xfrm>
        </p:spPr>
        <p:txBody>
          <a:bodyPr/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E416E0-F179-5143-8BB4-9705B0FD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529" y="4374693"/>
            <a:ext cx="1648941" cy="16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GitHub </a:t>
            </a:r>
            <a:r>
              <a:rPr lang="en-US" sz="2000" dirty="0"/>
              <a:t>(or other-remote-hosts)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(pros and cons beyond scope of this talk; ask me after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itchFamily="2" charset="2"/>
              </a:rPr>
              <a:t>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65" y="2804607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1045037" y="1971792"/>
            <a:ext cx="365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6300765" y="1971792"/>
            <a:ext cx="484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 for sharing your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65BC7A-52C7-E345-B713-14552A14B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0" y="2314060"/>
            <a:ext cx="6167553" cy="22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Documentation: What do we do for word docs?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800" dirty="0"/>
              <a:t>(Microsoft Word)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29" t="1" b="56487"/>
          <a:stretch/>
        </p:blipFill>
        <p:spPr>
          <a:xfrm>
            <a:off x="6618484" y="2794173"/>
            <a:ext cx="5390720" cy="2445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490" r="21036" b="35255"/>
          <a:stretch/>
        </p:blipFill>
        <p:spPr>
          <a:xfrm>
            <a:off x="453198" y="2806691"/>
            <a:ext cx="5390720" cy="2434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0EB8C2-50E9-8A46-8E97-BA946E7CC8F9}"/>
              </a:ext>
            </a:extLst>
          </p:cNvPr>
          <p:cNvSpPr txBox="1"/>
          <p:nvPr/>
        </p:nvSpPr>
        <p:spPr>
          <a:xfrm>
            <a:off x="6290502" y="1286328"/>
            <a:ext cx="52085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Version History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(Google-doc)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Snapshots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0" y="6016514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Git </a:t>
            </a:r>
            <a:r>
              <a:rPr lang="en-US" u="sng" dirty="0"/>
              <a:t>track changes</a:t>
            </a:r>
            <a:r>
              <a:rPr lang="en-US" dirty="0"/>
              <a:t> 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pPr marL="0" indent="0" algn="ctr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723481" y="5852160"/>
            <a:ext cx="1022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</a:t>
            </a:r>
            <a:r>
              <a:rPr lang="en-US" sz="2400" b="1" dirty="0"/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94913" y="2370037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329885" y="1224422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2949</TotalTime>
  <Words>2232</Words>
  <Application>Microsoft Macintosh PowerPoint</Application>
  <PresentationFormat>Widescreen</PresentationFormat>
  <Paragraphs>424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Helvetica Neue</vt:lpstr>
      <vt:lpstr>Monaco</vt:lpstr>
      <vt:lpstr>Dissertationthmx</vt:lpstr>
      <vt:lpstr>Git &amp; GitHub Workshop:   its not only for programmers (╯°□°)╯彡┻┻</vt:lpstr>
      <vt:lpstr>Why is learning git important for scientists?</vt:lpstr>
      <vt:lpstr>Why is learning git important for scientists? Documentation</vt:lpstr>
      <vt:lpstr>PowerPoint Presentation</vt:lpstr>
      <vt:lpstr>Why is learning git important for scientists? Sharing/Collaboration</vt:lpstr>
      <vt:lpstr>What is the goal of this workshop?</vt:lpstr>
      <vt:lpstr>Git Overview Documentation: What do we do for word docs?</vt:lpstr>
      <vt:lpstr>Git Overview What is being tracked?</vt:lpstr>
      <vt:lpstr>Git Overview Separate changes can be made, and recorded</vt:lpstr>
      <vt:lpstr>How this workshop works…hands on…</vt:lpstr>
      <vt:lpstr>1. Setting up git 1.1 Download git</vt:lpstr>
      <vt:lpstr>Open a terminal / Git-Bash</vt:lpstr>
      <vt:lpstr>1. Setting up git 1.2 Configure git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GitHub and other remote hosts</vt:lpstr>
      <vt:lpstr>Configure GitHub Email Setting</vt:lpstr>
      <vt:lpstr>6. Create a repository on GitHub make a repo</vt:lpstr>
      <vt:lpstr>7. Putting codes on GitHub &gt; git remote add &amp; push</vt:lpstr>
      <vt:lpstr>7. Putting codes on GitHub &gt; git remote add &amp; push</vt:lpstr>
      <vt:lpstr>8. Getting a repository from GitHub git clone &amp; fork</vt:lpstr>
      <vt:lpstr>8. Getting a repository from GitHub Practice fork &amp; clone</vt:lpstr>
      <vt:lpstr>8. Getting a repository from GitHub Practice fork &amp; clone</vt:lpstr>
      <vt:lpstr>9. Collaborating</vt:lpstr>
      <vt:lpstr>9. Collaborating</vt:lpstr>
      <vt:lpstr>9. Collaborating</vt:lpstr>
      <vt:lpstr>9. Collaborating &gt; git fetch &amp; git merge </vt:lpstr>
      <vt:lpstr>9. Collaborating &gt; git fetch &amp; git merge </vt:lpstr>
      <vt:lpstr>9. Collaborating BONUS: Truly Collaborating on GitHub</vt:lpstr>
      <vt:lpstr>Email Setting in real life 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981</cp:revision>
  <dcterms:created xsi:type="dcterms:W3CDTF">2019-09-09T18:28:10Z</dcterms:created>
  <dcterms:modified xsi:type="dcterms:W3CDTF">2019-09-23T02:49:00Z</dcterms:modified>
</cp:coreProperties>
</file>